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94" r:id="rId2"/>
    <p:sldId id="29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00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A16C66-725C-42BE-AF6E-2826FC7E733E}" type="datetimeFigureOut">
              <a:rPr lang="en-GB" smtClean="0"/>
              <a:t>19/07/2021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DD3802-EA74-42E0-AF1E-538105F4F716}" type="slidenum">
              <a:rPr lang="en-GB" smtClean="0"/>
              <a:t>‹#›</a:t>
            </a:fld>
            <a:endParaRPr lang="en-GB"/>
          </a:p>
        </p:txBody>
      </p:sp>
    </p:spTree>
    <p:extLst>
      <p:ext uri="{BB962C8B-B14F-4D97-AF65-F5344CB8AC3E}">
        <p14:creationId xmlns:p14="http://schemas.microsoft.com/office/powerpoint/2010/main" val="1310125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You’ll notice,</a:t>
            </a:r>
            <a:r>
              <a:rPr lang="en-GB" baseline="0" dirty="0"/>
              <a:t> if you do the EPQ that I will mention THE PROCESS  a lot!!! This is what you are assessed on. The whole thing. So you keep a record of what you do on a weekly basis and also write down any discussions you have with your supervisor. This can then be used to help you write your reviews. You need to have specific meetings with your supervisor for each of the reviews.</a:t>
            </a:r>
            <a:endParaRPr lang="en-GB" dirty="0"/>
          </a:p>
        </p:txBody>
      </p:sp>
      <p:sp>
        <p:nvSpPr>
          <p:cNvPr id="4" name="Slide Number Placeholder 3"/>
          <p:cNvSpPr>
            <a:spLocks noGrp="1"/>
          </p:cNvSpPr>
          <p:nvPr>
            <p:ph type="sldNum" sz="quarter" idx="10"/>
          </p:nvPr>
        </p:nvSpPr>
        <p:spPr/>
        <p:txBody>
          <a:bodyPr/>
          <a:lstStyle/>
          <a:p>
            <a:fld id="{C82DB2B4-35EB-4B9B-82EE-91ADB12CDEA7}"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26143995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E89F4-E6B9-4543-85EB-266AB0A066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1507494-F607-4BCC-B852-D3DA49A3039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14390A9-23CF-40DA-9C83-70FA307FD971}"/>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B335B0E1-BCC0-4899-BABC-17D679A7B7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D79B165-23CB-4889-9695-0C003440327E}"/>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2276521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D3E99-29B0-47AE-A190-3978054E05E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118CF1-27F8-4242-8CD5-6CB692B5DC2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E6D094-4F6C-434B-B6C9-A6CE506070B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C06AEDA8-5F6B-458C-8420-359EFAD434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BC0AB8B-26C5-4674-9155-358FCDAAC948}"/>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788942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A17047-87E6-424C-B4BD-E2AEA9018201}"/>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546B020-9794-4ADE-8492-8FD45A90B4B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E3F4051-7C87-46BD-A6B3-9D42FCCA0FA7}"/>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B6ACF449-BFDE-41C6-9F44-9C753ABA16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DC19BC-3A00-42C3-8A55-5F6B419A6497}"/>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923226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21463-C32A-48CD-9E5A-3B1EC5675A2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DE8C1DE-9F44-408B-A235-6C1320C621C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26DCC-F929-49FE-9E20-E2DCBFFBA115}"/>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0374F550-2518-407D-B445-ABC83050084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9EC60F-6573-4551-AD0E-DE7AD7C99855}"/>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687811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6511F-9CEE-4996-A02C-04A65D70C10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C5FFB6E-D337-4FBB-8077-E55284308F8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28929E3-5782-43AC-AC22-90ACDA7F9632}"/>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2D24C369-68AF-4641-AC63-E63EB719C59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849C3-56B0-4C3C-B195-9D6CBEDF4351}"/>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969544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995F-0683-49EF-AD1A-5AEC3D76439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FAA8A88-ECB5-4BE6-AFCD-8649FA2B843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E16287-CAC8-4AE5-8190-3DB2F91C5A1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1695538-C7A7-4B0F-9994-755EC65565C8}"/>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3278C87F-5D76-40EF-A87B-EB488A2935E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A12888D-F2EA-4B4C-AFB6-20B6B8B22059}"/>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342841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F18DE-7D4D-48B9-A939-987135CDBA6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DCC695F-129C-45C8-A44B-2A5C8AC5F8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20EF597-82BE-4401-B135-25B487A6F68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0C879C4-C348-4ECE-A24E-D67AD8B530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D5AE33F-EB57-4B23-A078-C51AE80D42A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47FDE6-0C3B-4743-961E-B56A08C8911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8" name="Footer Placeholder 7">
            <a:extLst>
              <a:ext uri="{FF2B5EF4-FFF2-40B4-BE49-F238E27FC236}">
                <a16:creationId xmlns:a16="http://schemas.microsoft.com/office/drawing/2014/main" id="{C016CFD0-CFF8-46D2-87DB-8860A3C3E79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3BC58A-CB72-41B6-B0D5-4B95F61049A6}"/>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2147874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807B5-C8DC-4B30-8B00-B0DD707D16D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6E08332-2812-477F-BE8F-BD203C9598DD}"/>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4" name="Footer Placeholder 3">
            <a:extLst>
              <a:ext uri="{FF2B5EF4-FFF2-40B4-BE49-F238E27FC236}">
                <a16:creationId xmlns:a16="http://schemas.microsoft.com/office/drawing/2014/main" id="{61E86AD2-C5B6-44DE-AB74-335D6FEDC1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376F5AF-7313-4B15-AF31-0963B3BD616D}"/>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6365263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DB4994-2BA3-448A-ADF1-D0033016ABA3}"/>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3" name="Footer Placeholder 2">
            <a:extLst>
              <a:ext uri="{FF2B5EF4-FFF2-40B4-BE49-F238E27FC236}">
                <a16:creationId xmlns:a16="http://schemas.microsoft.com/office/drawing/2014/main" id="{0FC08CFE-3753-4F6E-879C-FAED50C7E86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B5CC6E3-C915-4670-A5EA-2C6C78A2F616}"/>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1851625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16D96-9BAC-4C2C-BC8D-9B38B2768E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B52F0BA-7C28-4F2F-9DD7-898E20DD969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F0B9F54-1CA1-4CA9-ACB8-6D6E83586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959E377-919B-4236-8CFC-14933679C77D}"/>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F03CF205-8928-4A61-B4FE-39D8167C78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90CA656-24EB-4814-BF89-9B210F41FAB1}"/>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3821469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287A07-4304-47AC-87D9-F56B8DC2B5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241506-0DE2-411D-A972-EBB3023E64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1CDC17-91DA-42A4-BF69-2B64129945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DF88563-E5B6-495B-AD26-23EE07FDBCD9}"/>
              </a:ext>
            </a:extLst>
          </p:cNvPr>
          <p:cNvSpPr>
            <a:spLocks noGrp="1"/>
          </p:cNvSpPr>
          <p:nvPr>
            <p:ph type="dt" sz="half" idx="10"/>
          </p:nvPr>
        </p:nvSpPr>
        <p:spPr/>
        <p:txBody>
          <a:bodyPr/>
          <a:lstStyle/>
          <a:p>
            <a:fld id="{0984E0CF-71A8-4891-A251-55F5C0347C92}" type="datetimeFigureOut">
              <a:rPr lang="en-GB" smtClean="0"/>
              <a:t>19/07/2021</a:t>
            </a:fld>
            <a:endParaRPr lang="en-GB"/>
          </a:p>
        </p:txBody>
      </p:sp>
      <p:sp>
        <p:nvSpPr>
          <p:cNvPr id="6" name="Footer Placeholder 5">
            <a:extLst>
              <a:ext uri="{FF2B5EF4-FFF2-40B4-BE49-F238E27FC236}">
                <a16:creationId xmlns:a16="http://schemas.microsoft.com/office/drawing/2014/main" id="{4D173135-057F-415A-BC7C-077B21202F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ABB3867-1919-4552-AEAC-A3DCEB334C4F}"/>
              </a:ext>
            </a:extLst>
          </p:cNvPr>
          <p:cNvSpPr>
            <a:spLocks noGrp="1"/>
          </p:cNvSpPr>
          <p:nvPr>
            <p:ph type="sldNum" sz="quarter" idx="12"/>
          </p:nvPr>
        </p:nvSpPr>
        <p:spPr/>
        <p:txBody>
          <a:bodyPr/>
          <a:lstStyle/>
          <a:p>
            <a:fld id="{1D3B77AB-4EDE-4F13-84D5-D9738C339E70}" type="slidenum">
              <a:rPr lang="en-GB" smtClean="0"/>
              <a:t>‹#›</a:t>
            </a:fld>
            <a:endParaRPr lang="en-GB"/>
          </a:p>
        </p:txBody>
      </p:sp>
    </p:spTree>
    <p:extLst>
      <p:ext uri="{BB962C8B-B14F-4D97-AF65-F5344CB8AC3E}">
        <p14:creationId xmlns:p14="http://schemas.microsoft.com/office/powerpoint/2010/main" val="7177429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700FA7-4E94-45E1-A645-8B6E74F0640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AC8B224-A415-40AD-B29E-7B4D0B5BD5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C07F62E-F6D8-4A2A-B50D-63EF583780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84E0CF-71A8-4891-A251-55F5C0347C92}" type="datetimeFigureOut">
              <a:rPr lang="en-GB" smtClean="0"/>
              <a:t>19/07/2021</a:t>
            </a:fld>
            <a:endParaRPr lang="en-GB"/>
          </a:p>
        </p:txBody>
      </p:sp>
      <p:sp>
        <p:nvSpPr>
          <p:cNvPr id="5" name="Footer Placeholder 4">
            <a:extLst>
              <a:ext uri="{FF2B5EF4-FFF2-40B4-BE49-F238E27FC236}">
                <a16:creationId xmlns:a16="http://schemas.microsoft.com/office/drawing/2014/main" id="{CD3E56FC-3C0D-46B0-BBE8-35612CBA557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A3F21C0-13D5-4615-BF16-D77E7E8EB9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3B77AB-4EDE-4F13-84D5-D9738C339E70}" type="slidenum">
              <a:rPr lang="en-GB" smtClean="0"/>
              <a:t>‹#›</a:t>
            </a:fld>
            <a:endParaRPr lang="en-GB"/>
          </a:p>
        </p:txBody>
      </p:sp>
    </p:spTree>
    <p:extLst>
      <p:ext uri="{BB962C8B-B14F-4D97-AF65-F5344CB8AC3E}">
        <p14:creationId xmlns:p14="http://schemas.microsoft.com/office/powerpoint/2010/main" val="22790418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6767CED-B1AD-4BCB-9EA1-F39B779B70B5}"/>
              </a:ext>
            </a:extLst>
          </p:cNvPr>
          <p:cNvSpPr>
            <a:spLocks noGrp="1"/>
          </p:cNvSpPr>
          <p:nvPr>
            <p:ph idx="1"/>
          </p:nvPr>
        </p:nvSpPr>
        <p:spPr>
          <a:xfrm>
            <a:off x="238539" y="1825624"/>
            <a:ext cx="11115261" cy="4760705"/>
          </a:xfrm>
        </p:spPr>
        <p:txBody>
          <a:bodyPr>
            <a:normAutofit fontScale="77500" lnSpcReduction="20000"/>
          </a:bodyPr>
          <a:lstStyle/>
          <a:p>
            <a:pPr marL="0" indent="0">
              <a:buNone/>
            </a:pPr>
            <a:r>
              <a:rPr lang="en-GB" b="1" dirty="0"/>
              <a:t>At </a:t>
            </a:r>
            <a:r>
              <a:rPr lang="en-GB" b="1" dirty="0" err="1">
                <a:solidFill>
                  <a:srgbClr val="00B0F0"/>
                </a:solidFill>
              </a:rPr>
              <a:t>Imberhorne</a:t>
            </a:r>
            <a:r>
              <a:rPr lang="en-GB" b="1" dirty="0"/>
              <a:t> the EPQ is a stand-alone qualification. The Extended Project Qualification </a:t>
            </a:r>
            <a:r>
              <a:rPr lang="en-GB" b="1" u="sng" dirty="0"/>
              <a:t>must</a:t>
            </a:r>
            <a:r>
              <a:rPr lang="en-GB" b="1" dirty="0"/>
              <a:t> be an extension of the student’s other subjects or </a:t>
            </a:r>
            <a:r>
              <a:rPr lang="en-GB" b="1" i="1" dirty="0"/>
              <a:t>something completely personal</a:t>
            </a:r>
            <a:r>
              <a:rPr lang="en-GB" b="1" dirty="0"/>
              <a:t>. </a:t>
            </a:r>
          </a:p>
          <a:p>
            <a:pPr marL="0" indent="0">
              <a:buNone/>
            </a:pPr>
            <a:r>
              <a:rPr lang="en-GB" dirty="0"/>
              <a:t>The student will develop an idea for a project that they wish to carry out and discuss their ideas with a supervisor. </a:t>
            </a:r>
          </a:p>
          <a:p>
            <a:pPr marL="0" indent="0">
              <a:buNone/>
            </a:pPr>
            <a:r>
              <a:rPr lang="en-GB" dirty="0"/>
              <a:t>Students will then: </a:t>
            </a:r>
          </a:p>
          <a:p>
            <a:pPr marL="0" indent="0">
              <a:buNone/>
            </a:pPr>
            <a:r>
              <a:rPr lang="en-GB" dirty="0"/>
              <a:t>• carry out research to enable them to sufficiently develop project aims and objectives to make a formal project proposal </a:t>
            </a:r>
          </a:p>
          <a:p>
            <a:pPr marL="0" indent="0">
              <a:buNone/>
            </a:pPr>
            <a:r>
              <a:rPr lang="en-GB" dirty="0"/>
              <a:t>• document their planning and research within the Production Log </a:t>
            </a:r>
          </a:p>
          <a:p>
            <a:pPr marL="0" indent="0">
              <a:buNone/>
            </a:pPr>
            <a:r>
              <a:rPr lang="en-GB" dirty="0"/>
              <a:t>• meet with the supervisor at specified meetings to discuss the project process and issues </a:t>
            </a:r>
          </a:p>
          <a:p>
            <a:pPr marL="0" indent="0">
              <a:buNone/>
            </a:pPr>
            <a:r>
              <a:rPr lang="en-GB" dirty="0"/>
              <a:t>• carry out the project by achieving the aims and objectives they set themselves </a:t>
            </a:r>
          </a:p>
          <a:p>
            <a:pPr marL="0" indent="0">
              <a:buNone/>
            </a:pPr>
            <a:r>
              <a:rPr lang="en-GB" dirty="0"/>
              <a:t>• prepare and give a presentation about the project product and process (including a question and answer session) </a:t>
            </a:r>
          </a:p>
          <a:p>
            <a:pPr marL="0" indent="0">
              <a:buNone/>
            </a:pPr>
            <a:r>
              <a:rPr lang="en-GB" dirty="0"/>
              <a:t>• evaluate the project process </a:t>
            </a:r>
          </a:p>
          <a:p>
            <a:pPr marL="0" indent="0">
              <a:buNone/>
            </a:pPr>
            <a:r>
              <a:rPr lang="en-GB" dirty="0"/>
              <a:t>• submit evidence for assessment (production log and project product)</a:t>
            </a:r>
          </a:p>
        </p:txBody>
      </p:sp>
      <p:sp>
        <p:nvSpPr>
          <p:cNvPr id="4" name="Title 1">
            <a:extLst>
              <a:ext uri="{FF2B5EF4-FFF2-40B4-BE49-F238E27FC236}">
                <a16:creationId xmlns:a16="http://schemas.microsoft.com/office/drawing/2014/main" id="{00F7A0FE-B65E-4F48-8451-3BFF55F9E4A5}"/>
              </a:ext>
            </a:extLst>
          </p:cNvPr>
          <p:cNvSpPr>
            <a:spLocks noGrp="1"/>
          </p:cNvSpPr>
          <p:nvPr>
            <p:ph type="title"/>
          </p:nvPr>
        </p:nvSpPr>
        <p:spPr>
          <a:xfrm>
            <a:off x="357809" y="365125"/>
            <a:ext cx="10995991" cy="1325563"/>
          </a:xfrm>
          <a:solidFill>
            <a:srgbClr val="0070C0"/>
          </a:solidFill>
        </p:spPr>
        <p:txBody>
          <a:bodyPr/>
          <a:lstStyle/>
          <a:p>
            <a:r>
              <a:rPr lang="en-GB" b="1" dirty="0">
                <a:solidFill>
                  <a:schemeClr val="bg1"/>
                </a:solidFill>
              </a:rPr>
              <a:t>Key Stage 5 - EPQ</a:t>
            </a:r>
          </a:p>
        </p:txBody>
      </p:sp>
    </p:spTree>
    <p:extLst>
      <p:ext uri="{BB962C8B-B14F-4D97-AF65-F5344CB8AC3E}">
        <p14:creationId xmlns:p14="http://schemas.microsoft.com/office/powerpoint/2010/main" val="3365441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7528" y="0"/>
            <a:ext cx="85725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extLst>
      <p:ext uri="{BB962C8B-B14F-4D97-AF65-F5344CB8AC3E}">
        <p14:creationId xmlns:p14="http://schemas.microsoft.com/office/powerpoint/2010/main" val="109916458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Widescreen</PresentationFormat>
  <Paragraphs>13</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Key Stage 5 - EPQ</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Detail for Website</dc:title>
  <dc:creator>Nicola Quick</dc:creator>
  <cp:lastModifiedBy>Paula Hattam</cp:lastModifiedBy>
  <cp:revision>12</cp:revision>
  <dcterms:created xsi:type="dcterms:W3CDTF">2021-06-14T11:21:10Z</dcterms:created>
  <dcterms:modified xsi:type="dcterms:W3CDTF">2021-07-19T12:12:53Z</dcterms:modified>
</cp:coreProperties>
</file>